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9" r:id="rId6"/>
    <p:sldId id="279" r:id="rId7"/>
    <p:sldId id="268" r:id="rId8"/>
    <p:sldId id="257" r:id="rId9"/>
    <p:sldId id="280" r:id="rId10"/>
    <p:sldId id="282" r:id="rId11"/>
    <p:sldId id="283" r:id="rId12"/>
    <p:sldId id="284" r:id="rId13"/>
    <p:sldId id="292" r:id="rId14"/>
    <p:sldId id="293" r:id="rId15"/>
    <p:sldId id="294" r:id="rId16"/>
    <p:sldId id="290" r:id="rId17"/>
    <p:sldId id="295" r:id="rId18"/>
    <p:sldId id="297" r:id="rId19"/>
    <p:sldId id="299" r:id="rId20"/>
    <p:sldId id="274" r:id="rId21"/>
    <p:sldId id="298" r:id="rId22"/>
    <p:sldId id="286" r:id="rId23"/>
    <p:sldId id="296" r:id="rId24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32" autoAdjust="0"/>
  </p:normalViewPr>
  <p:slideViewPr>
    <p:cSldViewPr>
      <p:cViewPr varScale="1">
        <p:scale>
          <a:sx n="52" d="100"/>
          <a:sy n="52" d="100"/>
        </p:scale>
        <p:origin x="17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ska Vijvers - Roosink" userId="e449c1b5-00a2-487e-8127-b90962fe7dff" providerId="ADAL" clId="{D85018F7-5159-4365-920E-3AF1CF591EA0}"/>
    <pc:docChg chg="modSld">
      <pc:chgData name="Mariska Vijvers - Roosink" userId="e449c1b5-00a2-487e-8127-b90962fe7dff" providerId="ADAL" clId="{D85018F7-5159-4365-920E-3AF1CF591EA0}" dt="2020-09-23T06:04:51.077" v="0" actId="20577"/>
      <pc:docMkLst>
        <pc:docMk/>
      </pc:docMkLst>
      <pc:sldChg chg="modSp">
        <pc:chgData name="Mariska Vijvers - Roosink" userId="e449c1b5-00a2-487e-8127-b90962fe7dff" providerId="ADAL" clId="{D85018F7-5159-4365-920E-3AF1CF591EA0}" dt="2020-09-23T06:04:51.077" v="0" actId="20577"/>
        <pc:sldMkLst>
          <pc:docMk/>
          <pc:sldMk cId="698199654" sldId="269"/>
        </pc:sldMkLst>
        <pc:spChg chg="mod">
          <ac:chgData name="Mariska Vijvers - Roosink" userId="e449c1b5-00a2-487e-8127-b90962fe7dff" providerId="ADAL" clId="{D85018F7-5159-4365-920E-3AF1CF591EA0}" dt="2020-09-23T06:04:51.077" v="0" actId="20577"/>
          <ac:spMkLst>
            <pc:docMk/>
            <pc:sldMk cId="698199654" sldId="26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EF11A-91C7-40E2-92C1-7A82B3CBA11F}" type="datetimeFigureOut">
              <a:rPr lang="nl-NL" smtClean="0"/>
              <a:t>23-9-2020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D36F7-4DDF-440C-AADC-A9F2FF9776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007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76803-9ED0-43C4-BBD7-DE4D07F7A433}" type="datetimeFigureOut">
              <a:rPr lang="nl-NL" smtClean="0"/>
              <a:t>23-9-2020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89EF1-19F1-45F9-80A0-3F0CC77060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36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Wanneer je de ‘neutrale’ houding kent, kan je vervolgens bepalen of de hond een ‘hoge’ of ‘lage’ houding laat zien.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9EF1-19F1-45F9-80A0-3F0CC77060C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91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9EF1-19F1-45F9-80A0-3F0CC77060C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77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9EF1-19F1-45F9-80A0-3F0CC77060C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60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Dominantie zegt iets over de relatie tussen twee individuen. Degene die de meeste conflicten over resources wint is dominant over het andere individu’.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Resources: dingen die voor een hond belangrijk zijn (ligplaats, voedsel, speeltje, seks, veiligheid)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9EF1-19F1-45F9-80A0-3F0CC77060C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20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9EF1-19F1-45F9-80A0-3F0CC77060C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00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hoe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hoe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hoe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9BB277C-EFD1-4E7B-8373-37D3D5A082F3}" type="datetimeFigureOut">
              <a:rPr lang="nl-NL" smtClean="0"/>
              <a:pPr/>
              <a:t>23-9-2020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A3ED5B4-52A6-4627-B75E-E9041D3352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277C-EFD1-4E7B-8373-37D3D5A082F3}" type="datetimeFigureOut">
              <a:rPr lang="nl-NL" smtClean="0"/>
              <a:pPr/>
              <a:t>23-9-2020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D5B4-52A6-4627-B75E-E9041D3352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277C-EFD1-4E7B-8373-37D3D5A082F3}" type="datetimeFigureOut">
              <a:rPr lang="nl-NL" smtClean="0"/>
              <a:pPr/>
              <a:t>23-9-2020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D5B4-52A6-4627-B75E-E9041D3352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277C-EFD1-4E7B-8373-37D3D5A082F3}" type="datetimeFigureOut">
              <a:rPr lang="nl-NL" smtClean="0"/>
              <a:pPr/>
              <a:t>23-9-2020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D5B4-52A6-4627-B75E-E9041D3352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277C-EFD1-4E7B-8373-37D3D5A082F3}" type="datetimeFigureOut">
              <a:rPr lang="nl-NL" smtClean="0"/>
              <a:pPr/>
              <a:t>23-9-2020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D5B4-52A6-4627-B75E-E9041D3352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277C-EFD1-4E7B-8373-37D3D5A082F3}" type="datetimeFigureOut">
              <a:rPr lang="nl-NL" smtClean="0"/>
              <a:pPr/>
              <a:t>23-9-2020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D5B4-52A6-4627-B75E-E9041D3352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BB277C-EFD1-4E7B-8373-37D3D5A082F3}" type="datetimeFigureOut">
              <a:rPr lang="nl-NL" smtClean="0"/>
              <a:pPr/>
              <a:t>23-9-2020</a:t>
            </a:fld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3ED5B4-52A6-4627-B75E-E9041D3352C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9BB277C-EFD1-4E7B-8373-37D3D5A082F3}" type="datetimeFigureOut">
              <a:rPr lang="nl-NL" smtClean="0"/>
              <a:pPr/>
              <a:t>23-9-2020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A3ED5B4-52A6-4627-B75E-E9041D3352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277C-EFD1-4E7B-8373-37D3D5A082F3}" type="datetimeFigureOut">
              <a:rPr lang="nl-NL" smtClean="0"/>
              <a:pPr/>
              <a:t>23-9-2020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D5B4-52A6-4627-B75E-E9041D3352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277C-EFD1-4E7B-8373-37D3D5A082F3}" type="datetimeFigureOut">
              <a:rPr lang="nl-NL" smtClean="0"/>
              <a:pPr/>
              <a:t>23-9-2020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D5B4-52A6-4627-B75E-E9041D3352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277C-EFD1-4E7B-8373-37D3D5A082F3}" type="datetimeFigureOut">
              <a:rPr lang="nl-NL" smtClean="0"/>
              <a:pPr/>
              <a:t>23-9-2020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D5B4-52A6-4627-B75E-E9041D3352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9BB277C-EFD1-4E7B-8373-37D3D5A082F3}" type="datetimeFigureOut">
              <a:rPr lang="nl-NL" smtClean="0"/>
              <a:pPr/>
              <a:t>23-9-2020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A3ED5B4-52A6-4627-B75E-E9041D3352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i3hJHhs5_WAhUJmrQKHXiOB5YQjRwIBw&amp;url=http://www.puppies-en-honden.com/dominantie-bij-honden.html&amp;psig=AFQjCNFcSziYwNTz9NaW7B0ZqHxsRvh5lg&amp;ust=150529734669327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nl/url?sa=i&amp;rct=j&amp;q=&amp;esrc=s&amp;source=images&amp;cd=&amp;cad=rja&amp;uact=8&amp;ved=0CAcQjRxqFQoTCML9wvLij8gCFQtZFAodnSgNEg&amp;url=https://www.flickr.com/photos/anthonythomas/3242834142&amp;psig=AFQjCNHwUKUZetAU1A20iOwVKTAazjXtNw&amp;ust=144318755929594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cad=rja&amp;uact=8&amp;ved=0ahUKEwiZnJ2-mp_WAhWGZlAKHYV5Dp0QjRwIBw&amp;url=http://www.herikervlier.nl/lichaamshoudingen/&amp;psig=AFQjCNEYll3mJeDQMXa1A8-zILAWpXWKQw&amp;ust=1505290558439327" TargetMode="External"/><Relationship Id="rId3" Type="http://schemas.openxmlformats.org/officeDocument/2006/relationships/hyperlink" Target="http://www.google.nl/url?sa=i&amp;rct=j&amp;q=&amp;esrc=s&amp;frm=1&amp;source=images&amp;cd=&amp;cad=rja&amp;uact=8&amp;ved=0CAcQjRw&amp;url=http://www.huisdierenziekenhuis.nl/diereninfo/honden/kids-de-taal-van-een-hond.html&amp;ei=k-d-VNyXDI33O6OSgYAF&amp;bvm=bv.80642063,d.ZWU&amp;psig=AFQjCNH1TiCJXx7erbwI7Z1Z8byoqsGmfQ&amp;ust=1417689354983221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://www.google.nl/url?sa=i&amp;rct=j&amp;q=&amp;esrc=s&amp;source=images&amp;cd=&amp;cad=rja&amp;uact=8&amp;ved=0ahUKEwj2tM2lm5_WAhVSKVAKHRWMBmAQjRwIBw&amp;url=http://jollyblaze.cheeseheadz.net/nederlands/honden%20trainen/wat%20je%20moet%20weten/hoe%20een%20hond%20denkt/lichaamstaal/lichaamstaal.htm&amp;psig=AFQjCNEYll3mJeDQMXa1A8-zILAWpXWKQw&amp;ust=150529055843932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google.nl/url?sa=i&amp;rct=j&amp;q=&amp;esrc=s&amp;source=images&amp;cd=&amp;cad=rja&amp;uact=8&amp;ved=0ahUKEwie05OanJ_WAhXQaFAKHUaLBJoQjRwIBw&amp;url=http://www.dogsmagazine.nl/honden-informatie/hondentaal/hondentaal-leer-lichaamstaal-hond-begrijpen/&amp;psig=AFQjCNEymG69usz2w_WYt2bFC1CxzP8eSg&amp;ust=1505291024875234" TargetMode="Externa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ivw9flnZ_WAhVOJ1AKHSbYBnYQjRwIBw&amp;url=http://www.akili.nl/index.php?menu%3D7%26site%3Dpagina%26id%3D7&amp;psig=AFQjCNFxd5107lnmM_ULm-M8q9_BU0C4Fw&amp;ust=1505291438193756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Hondengedrag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	</a:t>
            </a:r>
          </a:p>
          <a:p>
            <a:r>
              <a:rPr lang="nl-NL" dirty="0"/>
              <a:t>Klas 1 Dierverzorging/para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Hogere houding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Ook wel ‘dominantiehandelingen’ </a:t>
            </a:r>
            <a:r>
              <a:rPr lang="nl-NL" dirty="0">
                <a:sym typeface="Wingdings" panose="05000000000000000000" pitchFamily="2" charset="2"/>
              </a:rPr>
              <a:t> bevestigen de onderlinge verhouding, laten zien wie de sterkere is.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‘Symbolisch paren’</a:t>
            </a:r>
          </a:p>
          <a:p>
            <a:pPr lvl="1"/>
            <a:r>
              <a:rPr lang="nl-NL" dirty="0"/>
              <a:t>Overstaan </a:t>
            </a:r>
          </a:p>
          <a:p>
            <a:pPr lvl="1"/>
            <a:r>
              <a:rPr lang="nl-NL" dirty="0"/>
              <a:t>Voorpoot opleggen</a:t>
            </a:r>
          </a:p>
          <a:p>
            <a:pPr lvl="1"/>
            <a:r>
              <a:rPr lang="nl-NL" dirty="0"/>
              <a:t>Kop over de nek van een andere </a:t>
            </a:r>
            <a:br>
              <a:rPr lang="nl-NL" dirty="0"/>
            </a:br>
            <a:r>
              <a:rPr lang="nl-NL" dirty="0"/>
              <a:t>hond leggen</a:t>
            </a:r>
          </a:p>
        </p:txBody>
      </p:sp>
      <p:sp>
        <p:nvSpPr>
          <p:cNvPr id="4" name="AutoShape 2" descr="Afbeeldingsresultaat voor dominantie hond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66800"/>
            <a:ext cx="25241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Afbeeldingsresultaat voor dominantie hond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914400"/>
            <a:ext cx="25241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6" name="Picture 6" descr="Afbeeldingsresultaat voor dominantie hon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67617"/>
            <a:ext cx="2987824" cy="26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5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Onderdanigheidshandelingen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Zorgen voor duidelijkheid </a:t>
            </a:r>
            <a:r>
              <a:rPr lang="nl-NL" dirty="0">
                <a:sym typeface="Wingdings" panose="05000000000000000000" pitchFamily="2" charset="2"/>
              </a:rPr>
              <a:t> daarmee neemt de eventuele agressie bij de ander af of ontstaat een ontspannen sfeer.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Bek likken bij andere hond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Deemoedsplasje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Bedelgebaar met voorpoot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Op de rug liggen met buik bloot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3001113" cy="211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97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Conflict vermijdend gedrag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communicatie van de hond is erop gericht schade te voorkomen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Oogcontact vermijden</a:t>
            </a:r>
          </a:p>
          <a:p>
            <a:pPr lvl="1"/>
            <a:r>
              <a:rPr lang="nl-NL" dirty="0"/>
              <a:t>Spelbuiging inzetten</a:t>
            </a:r>
          </a:p>
          <a:p>
            <a:pPr lvl="1"/>
            <a:r>
              <a:rPr lang="nl-NL" dirty="0"/>
              <a:t>Gaan snuffelen of weglopen en dan een plas doen. </a:t>
            </a:r>
          </a:p>
        </p:txBody>
      </p:sp>
    </p:spTree>
    <p:extLst>
      <p:ext uri="{BB962C8B-B14F-4D97-AF65-F5344CB8AC3E}">
        <p14:creationId xmlns:p14="http://schemas.microsoft.com/office/powerpoint/2010/main" val="303797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066800"/>
          </a:xfrm>
        </p:spPr>
        <p:txBody>
          <a:bodyPr/>
          <a:lstStyle/>
          <a:p>
            <a:r>
              <a:rPr lang="nl-NL" dirty="0"/>
              <a:t>Angst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angstige hond blokkeert en leert niet meer</a:t>
            </a:r>
          </a:p>
          <a:p>
            <a:r>
              <a:rPr lang="nl-NL" dirty="0"/>
              <a:t>Signalen van angst zijn:</a:t>
            </a:r>
          </a:p>
          <a:p>
            <a:pPr lvl="1"/>
            <a:r>
              <a:rPr lang="nl-NL" dirty="0"/>
              <a:t>Kop laag houden</a:t>
            </a:r>
          </a:p>
          <a:p>
            <a:pPr lvl="1"/>
            <a:r>
              <a:rPr lang="nl-NL" dirty="0"/>
              <a:t>Grote ogen, waarbij oogwit is te zien</a:t>
            </a:r>
          </a:p>
          <a:p>
            <a:pPr lvl="1"/>
            <a:r>
              <a:rPr lang="nl-NL" dirty="0"/>
              <a:t>Aangespannen lippen</a:t>
            </a:r>
          </a:p>
          <a:p>
            <a:pPr lvl="1"/>
            <a:r>
              <a:rPr lang="nl-NL" dirty="0"/>
              <a:t>In elkaar krimpen</a:t>
            </a:r>
          </a:p>
          <a:p>
            <a:pPr lvl="1"/>
            <a:r>
              <a:rPr lang="nl-NL" dirty="0"/>
              <a:t>Met een bolle rug staan</a:t>
            </a:r>
          </a:p>
          <a:p>
            <a:pPr lvl="1"/>
            <a:r>
              <a:rPr lang="nl-NL" dirty="0"/>
              <a:t>Lichaam of deel ervan afwenden </a:t>
            </a:r>
            <a:r>
              <a:rPr lang="nl-NL" dirty="0" err="1"/>
              <a:t>vd</a:t>
            </a:r>
            <a:r>
              <a:rPr lang="nl-NL" dirty="0"/>
              <a:t> dreiging</a:t>
            </a:r>
          </a:p>
          <a:p>
            <a:pPr lvl="1"/>
            <a:r>
              <a:rPr lang="nl-NL" dirty="0"/>
              <a:t>Zeer lage staart, soms tussen de poten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476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066800"/>
          </a:xfrm>
        </p:spPr>
        <p:txBody>
          <a:bodyPr/>
          <a:lstStyle/>
          <a:p>
            <a:r>
              <a:rPr lang="nl-NL" dirty="0"/>
              <a:t>Agressie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Zowel een hoge als een lage houding gebruiken bij agressie. Je hebt het dan over:</a:t>
            </a:r>
          </a:p>
          <a:p>
            <a:pPr lvl="1"/>
            <a:r>
              <a:rPr lang="nl-NL" dirty="0"/>
              <a:t>‘bedreigende’ agressie  (offensief)</a:t>
            </a:r>
          </a:p>
          <a:p>
            <a:pPr lvl="1"/>
            <a:r>
              <a:rPr lang="nl-NL" dirty="0"/>
              <a:t>Angst gedreven agressie (defensief)</a:t>
            </a:r>
          </a:p>
          <a:p>
            <a:pPr marL="109728" indent="0">
              <a:buNone/>
            </a:pPr>
            <a:endParaRPr lang="nl-NL" dirty="0"/>
          </a:p>
          <a:p>
            <a:r>
              <a:rPr lang="nl-NL" dirty="0"/>
              <a:t>Signalen van agressie:</a:t>
            </a:r>
          </a:p>
          <a:p>
            <a:pPr lvl="1"/>
            <a:r>
              <a:rPr lang="nl-NL" dirty="0"/>
              <a:t>Grommen</a:t>
            </a:r>
          </a:p>
          <a:p>
            <a:pPr lvl="1"/>
            <a:r>
              <a:rPr lang="nl-NL" dirty="0"/>
              <a:t>Fixeren met een harde blik in de ogen</a:t>
            </a:r>
          </a:p>
          <a:p>
            <a:pPr lvl="1"/>
            <a:r>
              <a:rPr lang="nl-NL" dirty="0"/>
              <a:t>De neus rimpelen</a:t>
            </a:r>
          </a:p>
          <a:p>
            <a:pPr lvl="1"/>
            <a:r>
              <a:rPr lang="nl-NL" dirty="0"/>
              <a:t>De tanden ontbloten </a:t>
            </a:r>
          </a:p>
        </p:txBody>
      </p:sp>
    </p:spTree>
    <p:extLst>
      <p:ext uri="{BB962C8B-B14F-4D97-AF65-F5344CB8AC3E}">
        <p14:creationId xmlns:p14="http://schemas.microsoft.com/office/powerpoint/2010/main" val="33248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E82F8-1522-4BD7-BD35-5EC8CD5C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2C4935-8924-4055-B98E-65560C1C2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s://hondenlot.nl/____impro/1/onewebmedia/agressie%20houdingen%20versie%202.jpg?etag=%2276930-5af71a3f%22&amp;sourceContentType=image%2Fjpeg&amp;ignoreAspectRatio&amp;resize=450%2B450&amp;quality=85">
            <a:extLst>
              <a:ext uri="{FF2B5EF4-FFF2-40B4-BE49-F238E27FC236}">
                <a16:creationId xmlns:a16="http://schemas.microsoft.com/office/drawing/2014/main" id="{5E175F43-D051-42C1-95CB-FEF5E8135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4" y="116632"/>
            <a:ext cx="6940152" cy="69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7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512EF-7A53-4736-9B94-D79BD731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A90461-2999-438A-B645-13CF073BD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4" descr="https://hondenlot.nl/____impro/1/onewebmedia/Agressie.png?etag=W%2F%228a404-5b9296cb%22&amp;sourceContentType=image%2Fpng&amp;ignoreAspectRatio&amp;resize=922%2B385">
            <a:extLst>
              <a:ext uri="{FF2B5EF4-FFF2-40B4-BE49-F238E27FC236}">
                <a16:creationId xmlns:a16="http://schemas.microsoft.com/office/drawing/2014/main" id="{63E1C7EE-B3A0-4033-B7DA-10AE91FA4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595438"/>
            <a:ext cx="87820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08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Stress signalen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Altijd interactie met iets of iemand</a:t>
            </a:r>
          </a:p>
          <a:p>
            <a:r>
              <a:rPr lang="nl-NL" dirty="0"/>
              <a:t>Negatief en </a:t>
            </a:r>
            <a:r>
              <a:rPr lang="nl-NL" dirty="0" err="1"/>
              <a:t>postief</a:t>
            </a:r>
            <a:endParaRPr lang="nl-NL" dirty="0"/>
          </a:p>
          <a:p>
            <a:r>
              <a:rPr lang="nl-NL" dirty="0"/>
              <a:t>Signalen: </a:t>
            </a:r>
            <a:r>
              <a:rPr lang="nl-NL" sz="1900" dirty="0"/>
              <a:t>afhankelijk van situatie/context</a:t>
            </a:r>
          </a:p>
          <a:p>
            <a:pPr lvl="1"/>
            <a:r>
              <a:rPr lang="nl-NL" dirty="0" err="1"/>
              <a:t>Tongelen</a:t>
            </a:r>
            <a:endParaRPr lang="nl-NL" dirty="0"/>
          </a:p>
          <a:p>
            <a:pPr lvl="1"/>
            <a:r>
              <a:rPr lang="nl-NL" dirty="0"/>
              <a:t>Poot heffen</a:t>
            </a:r>
          </a:p>
          <a:p>
            <a:pPr lvl="1"/>
            <a:r>
              <a:rPr lang="nl-NL" dirty="0"/>
              <a:t>Vacht uitschudden / krabben</a:t>
            </a:r>
          </a:p>
          <a:p>
            <a:pPr lvl="1"/>
            <a:r>
              <a:rPr lang="nl-NL" dirty="0"/>
              <a:t>Gapen</a:t>
            </a:r>
          </a:p>
          <a:p>
            <a:pPr lvl="1"/>
            <a:r>
              <a:rPr lang="nl-NL" dirty="0"/>
              <a:t>Kwalen / hijgen</a:t>
            </a:r>
          </a:p>
          <a:p>
            <a:pPr lvl="1"/>
            <a:r>
              <a:rPr lang="nl-NL" dirty="0"/>
              <a:t>Borstelen</a:t>
            </a:r>
          </a:p>
          <a:p>
            <a:pPr lvl="1"/>
            <a:r>
              <a:rPr lang="nl-NL" dirty="0"/>
              <a:t>Niezen</a:t>
            </a:r>
          </a:p>
          <a:p>
            <a:pPr lvl="1"/>
            <a:r>
              <a:rPr lang="nl-NL" dirty="0"/>
              <a:t>Zicht uitstrekken</a:t>
            </a:r>
          </a:p>
          <a:p>
            <a:pPr lvl="1"/>
            <a:r>
              <a:rPr lang="nl-NL" dirty="0"/>
              <a:t>In de riem bijten</a:t>
            </a:r>
          </a:p>
        </p:txBody>
      </p:sp>
    </p:spTree>
    <p:extLst>
      <p:ext uri="{BB962C8B-B14F-4D97-AF65-F5344CB8AC3E}">
        <p14:creationId xmlns:p14="http://schemas.microsoft.com/office/powerpoint/2010/main" val="20997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78CC7-4A86-4E86-82AD-41BE498B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49E8A5-6DE8-4024-BC2B-C2B0DDB69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https://hondenlot.nl/____impro/1/onewebmedia/Sress%20signalen.jpg?etag=%221d3f8e-5894bf4e%22&amp;sourceContentType=image%2Fjpeg&amp;ignoreAspectRatio&amp;resize=298%2B386&amp;quality=85">
            <a:extLst>
              <a:ext uri="{FF2B5EF4-FFF2-40B4-BE49-F238E27FC236}">
                <a16:creationId xmlns:a16="http://schemas.microsoft.com/office/drawing/2014/main" id="{430DE5FD-BC68-4C72-A554-225D09A2D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7748"/>
            <a:ext cx="5184576" cy="671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76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11610" r="8659" b="5707"/>
          <a:stretch>
            <a:fillRect/>
          </a:stretch>
        </p:blipFill>
        <p:spPr bwMode="auto">
          <a:xfrm>
            <a:off x="468313" y="404813"/>
            <a:ext cx="8280400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17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Lichaamstaal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dirty="0"/>
              <a:t>Zonder naar details te kijken kan je een aantal houdingen zien:</a:t>
            </a:r>
          </a:p>
          <a:p>
            <a:pPr marL="109728" indent="0">
              <a:buNone/>
            </a:pPr>
            <a:endParaRPr lang="nl-NL" dirty="0"/>
          </a:p>
          <a:p>
            <a:r>
              <a:rPr lang="nl-NL" dirty="0"/>
              <a:t>Hoge houding</a:t>
            </a:r>
          </a:p>
          <a:p>
            <a:r>
              <a:rPr lang="nl-NL" dirty="0"/>
              <a:t>Lage houding</a:t>
            </a:r>
          </a:p>
          <a:p>
            <a:r>
              <a:rPr lang="nl-NL" dirty="0"/>
              <a:t>Ambivalente houding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819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  </a:t>
            </a:r>
            <a:r>
              <a:rPr lang="nl-NL"/>
              <a:t>en huiswerk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 in de wikiwijs naar Les 3</a:t>
            </a:r>
          </a:p>
          <a:p>
            <a:r>
              <a:rPr lang="nl-NL" dirty="0"/>
              <a:t>Lees en maak het hoofdstuk uit de link</a:t>
            </a:r>
          </a:p>
          <a:p>
            <a:r>
              <a:rPr lang="nl-NL" dirty="0"/>
              <a:t>Kijk het filmpje ‘woordenboek van de hond’.</a:t>
            </a:r>
          </a:p>
        </p:txBody>
      </p:sp>
    </p:spTree>
    <p:extLst>
      <p:ext uri="{BB962C8B-B14F-4D97-AF65-F5344CB8AC3E}">
        <p14:creationId xmlns:p14="http://schemas.microsoft.com/office/powerpoint/2010/main" val="23165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Rasverschillen herkennen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 rassen hebben een </a:t>
            </a:r>
            <a:r>
              <a:rPr lang="nl-NL" i="1" dirty="0"/>
              <a:t>neutrale</a:t>
            </a:r>
            <a:r>
              <a:rPr lang="nl-NL" dirty="0"/>
              <a:t> houding die er anders uit kan zien</a:t>
            </a:r>
          </a:p>
          <a:p>
            <a:pPr marL="109728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29" y="4478255"/>
            <a:ext cx="3563370" cy="241501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8255"/>
            <a:ext cx="2411760" cy="237974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83" y="4478255"/>
            <a:ext cx="3530880" cy="239533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90" y="2790420"/>
            <a:ext cx="2101209" cy="169202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47" y="260648"/>
            <a:ext cx="2771800" cy="18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4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/>
          <a:lstStyle/>
          <a:p>
            <a:r>
              <a:rPr lang="nl-NL" dirty="0"/>
              <a:t>Neutrale houding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Oren</a:t>
            </a:r>
          </a:p>
          <a:p>
            <a:r>
              <a:rPr lang="nl-NL" dirty="0"/>
              <a:t>Ogen </a:t>
            </a:r>
          </a:p>
          <a:p>
            <a:r>
              <a:rPr lang="nl-NL" dirty="0"/>
              <a:t>Staart </a:t>
            </a:r>
          </a:p>
        </p:txBody>
      </p:sp>
      <p:pic>
        <p:nvPicPr>
          <p:cNvPr id="1026" name="Picture 2" descr="ontspannen ho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46" y="3501008"/>
            <a:ext cx="3832048" cy="2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art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4772541" cy="136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2.staticflickr.com/4/3488/3242834142_993b0357c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17" y="681748"/>
            <a:ext cx="3355377" cy="295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012" y="641127"/>
            <a:ext cx="8229600" cy="1066800"/>
          </a:xfrm>
        </p:spPr>
        <p:txBody>
          <a:bodyPr/>
          <a:lstStyle/>
          <a:p>
            <a:r>
              <a:rPr lang="nl-NL" dirty="0"/>
              <a:t>Hoge houding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2890664" cy="240486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AutoShape 2" descr="data:image/jpeg;base64,/9j/4AAQSkZJRgABAQAAAQABAAD/2wCEAAkGBxQTEhQUExQVFhQXFxcYFBUUFxgYFRUVFBQWFxgXFxcYHSggGBolHBUUITEhJSkrLi4uFx8zODMsNygtLisBCgoKDg0OFxAQGiwkHBwsLCwsLCwsLCwsLCwsLCwsLCwsLCwsLCwsLCwsLCwsLCwsLCwsLCwsLCwsLCwsLCw3N//AABEIALsBDQMBIgACEQEDEQH/xAAbAAACAwEBAQAAAAAAAAAAAAADBAIFBgEAB//EAEAQAAEDAgMFBgMHAgUDBQAAAAEAAhEDIQQSMQVBUWGBBhMicZGhMrHBFCNCUmLR8BXxcoKisuEzQ5IWJFOT0v/EABkBAQEBAQEBAAAAAAAAAAAAAAABAgMEBf/EACMRAQEBAQACAgICAwEAAAAAAAABEQIDIRIxQVEiYQQTMhT/2gAMAwEAAhEDEQA/AK19IDRQNMcUHKRquQtPIOCBvUHOuvCkoloQTBU23SxHNS7s6goGjQ5qdNg4pekDFyu93+pENupgnVRNFvFLBl9V4u5oG20xGq5ISzafNdLY0KAsQpPIISrhO9EbhuaCYC6MMSoCiRvXbjegYZRgLiHMalQmEDJpWlQexQNRwCG9zokoiXdhdbTCHSqLz3Hcg73KI2qALIYqlAcCCimHEzMKbeaWY9yi+o5Aeo0SusASpxB4KLXlQNP1XcpO5BbUKI2o46qiQZdeqAIYJXS0lBMiVANC7J0CBUaZQBdi511RadZsX1SDDKm48lG8Psf6KbqrSNFX0HnSbI2ml1TBn1QRuUg8QkqhvYKbmExbVDB8y443XDgH7gVB1IjXVMTDtFzbSj4fC968U2CXHThHEncFTBhG9aClj/smDdUIDXnT8zgTayz118Y6ePx/KtJs7YNGkJf944j8Xwj/AAj6lSq4mkwhooMjU+Fuk3/nNVXZHtEzF0S42ewgOnUzpPHzUe0OKGZuU3AMnkY/ZebrrrPde7jjmepD2Mq4V3xUg0neGgf7bqn2rs0MbnpkwNQeB3g8Ei/EbzqbD91dUcQ3uoebEQeo3Lnx5epW/J4OOufpmzW3IvhO+6FtLCOpuG9pu124j9+SUkr2y77fLvFlyrUFqjVe0Hkq4MJ3qMlVn4nnYhp0BXniRO5Dw1TdZexIIFiqY7Nua8ahSbGmdUwWcCoYK4mykx43lJBriYTNTAkBDHn1Y0U2O/MgjDRcle7ud6GC1Qzcg0yEOqyArjYOzpb31QeH8DT+IjeeSnXU5m1vjx3q5EsDggG95UFvwt/NzPJK4rFSbNAbwiFZY+sXE/yyo3kuMCw/l15+fl31v4evv4eLjJ912TuXjVKA6d0oYqlel4cONJJChVffVLnEncvCoi4VCMWubzlcp0y7QIjaTtDYI2AQdUehiQ2+WSh1abuiHlPBDDT62bRvohCu4WUqNSo0WFvJBLnE3EpphtmPqR8VlDvmkEvqRGoAk/8ACiyRq1Vm0sDNRr9AfC4f4dJ4j9lLuN+Oc/L22uw20i3MxgJGjneI+9geicxeAFcODvEbEA6WVTsioA0NBjy/sr3DPjSZ/nBeX38vb3fxk9E9mYPLYMDALwBElVW1sT94+N1vTX3WkrgwSOpWNxVJ2YxBk/NTuZDx2aA2uXP5BavYmzwTJ0mYm0gNBP8AOCzdegGUjB8Zi/OVuNn2bGkNCnHHv2vffr05XwDXMNJ2hPhP5TGo6rE4jDVGOLHCC0kHzH0X0N4zARqD8yq7bWCNVpLB96Jt+YDdPFduL8bl+nn83Hzmz7Yz7O5eBixUHYt8wZG4g7l01rbiu7yYmHAGyI6rKVfVlSpVgBBHVNMRe8zZSpVnf8KD+SGKp4woYczE748l4OfMSSgMq7sy8KsaOV0wxXaTxQCHIgrfrKG54/MfNDFjszAiq9rJMnXkBqVqq9GBAFhYDkF7sbsQspms+c1QANnVrJ+ZMegVljWAAk7rkncFw8n8rj1+GfDnWN29WDGho+J1zyHBZ8VSi7RxfeVHPO82HAbku1wC68zJjz935XRm1d67Y6e6hSqtm+i66s3dMLTGINHVTNUcCuvdwXG1raBB1tdzRFlB1WRz4yl5RcgETF1NbwVjzoSi93eJHmCliLLjHAaomH20Gkf9TooPpNEQ66TpRN9EwG05EkwqY60xq7RSqtY4CTzQiaXByC5oQNYfEmmfCRbSR9VP+qYguEVKbWg6ZTceaTdG4FRIjiud4ldZ5LGidjTUMd7fhEBKYrBv4quw1docJnW/kdVqGkGnxix9Leq598Ovj71nsPhs7xJOVp04rYYHFCYAPOx3cVU4GkCTu81cUPCQYsscOnSxpvHUqFBpJLm6xpxRqOHDk3hMFBJHBbvOszrGa2zsBtbxstUME7mutv4HmsvW2TVbY039Gkj1C+lYxwa0AXiyUw+uvRZ/2Xn0Xwzr39PmzKRBuD5FGoNGa4X0euxj5FSm136ov66qsdsTDSPAb8Xu/ddJ5o5X/H6/DK1abQbQEGzzDWSf0gk+gW2o7OoA+Gk0n9Qzaf4pT9OrFgA2NzQAPZS+afiLP8a/msNS7PVjdtJ3+aG/7oXqnZbETal6Ob+63bqh3rxqncNOKz/urf8A5+f2wlLs3iJymlE/iJGX1Cu9l9nWUHB9Txv3CPA3nfU+avRUcdY8l3IDY+ql8lsa58PPN0RuJOqz3a/awFLI34n2/wAo19dEfbOL7kEXk6AbwsRjKzqj8zrbvIcFrxy/bHm7k9Fhfcoo5pnopNwriJAsu7yhhojmptcBZ2iEWmdF7KXbkE3QuLzW33dV4tQLMBXSjHEsP/b/ANRQnOBNhHVZ10xwBSyLzfOER1M63PRNMCIXbdUUUidx9FAVMpTTESY81MvkQuOrSZK68ieCamOSQvZyV4gIrGgiACSmmBZlpdkVMzBy8J8xofdZ4NAFwZ8k9sfEhrst/FblO4rPX03x6q4Nnzx1HMf3V3s9mZUWNqQJ0/dXuzzDRrMBc5Pbvb6WlPw6IzcQ86eqSF9SmqdSLBbtYkLYlhJvuQqZ8QTuIFklRBLlyvLrOvRnGUSWgt1HPVVQzF1xEK7rOgJB2srPcXimMM238hTrUwgseovrKKJ3sID60dEtjK8CVWVsWTpKC5qYwa+67Txc26qioFzrequcBTjmk9pqs7W0iaTakXYd25ruPWFmKW0hF6bTzX0Z7A6WkSCIPMHcvme1MKaVV7PyuIHlu9oXo4uTHm8vPvRX4kOdIAHLcoPxD5iYHAGyVbzTdY0w0ZXHNvtZdNcsLveZXWyNxQ3O5mV0YhwnxOlNMMNxLYjJPmbo/fgW7k+qrBVHFFGK/UfVNMLAFehdzLi5uiQKkX81BpKl0QSbUPH3XiCeC82Py+644fphB4s8vVRJhcNMruSEHM6mysQvCmF3ugg8ax4lEwzznaeBB9Chd2id2YUGx2hRBbI4Sndn15Y08h6qFFwNJkx8LfkFLCNa0TblNtVJ6rt9w+wnp/PonKb0vQqiN/8AOin3ttPVbZF7zj/OSlQAklJPO68oNes5nX+BZU7i64SBqc0o+sSbqTH/AM6Ln17bno6166Ql8y8+vomGoPp5gQeKDVw3qisJLjGhKsGYcDfdOedS9KXD0PEr3CBKVG5SCnqNQQCtznEvRis225fPu2bcuJdb4mtdPSPovoNR/hWE7ayazLfgt/5GVtyrN1HclwkRr0UnNK4GnkoyHn817PeVNzTyXm0/JFDzclKRwRnYVzQCW2OnNQLOSqHmYkNHha30RKLmEGWtB43n2Rv6eB8Ye0fmgEeyFjaFMR3by7jaI9lfap1qLQAYJO+xt6apaqymRYkO9kIs5r3dc59VNBKeF4Ob6qcBp1bPqunCiPE5w5ZSfmnKGzgWf9WBwLFQhVYCM2ZvkJlApiT9YVthdiudPijhpf3sgV9luYYMHyKmUCw+sWPnHzK4+hJ1HnmACPQ2XmsXZSdN/wAlzFbKyGMwJ3aj5p7ClTCAbwfI/JCNMhW7dlPiTUYDwm/soVdnPB/CetvdMDOz65NFsfgMEdZHSCn2VA4Bx6RbjMk7lT4IuY6CRDrEAz1smHOcwkaibjkudmV15uxf4SvG71P1VhSq8RHyVJg3yB+9iN1v7p0VCNBHp9FtFlXaCLJHH6jyTmGpSJPCVS4jF5nETornpN9pu4/zevZuCUqVo3/sgCvfXzXNpYOxEWOqgawNyYA1VeXyfEdSAJSG0a5JyjTTzumGrPF9pGtltITE+I8Yj5lLUdt1XH+b1TMw94/nBXOGaKTM7hJ3WWprNXDMYSAHyCdFZbPdNljamJqPMtz+Q/YLQbHxpBvY7xzVpzV9UJiFlu1dQd6GxJDByub9dVraD5usttvaLRWqAicsAQBM5RqVqfTPTMMYDuJ6otTBuZdzDHIhGrYouOkDhZCqUCbg25lRkm54/KfJca7g1Mmg5vAzwgprCP0EMbG8hFIuxDt/pCAXlWjqLiS4BvmbD3Q6WHBmbnlcIgEki56TK5PL3/5RmsaL5r8ICK/JaAedx+yKTaBvJ/nVGaANCfT/AJTDnMi0g8IafeJU3UmkAyR0n9lcClR0/iPUocc027DwJkTwkfvKlRoNAkuaeQ1UwKskXDo8ivVHvJkmfNXOGwDH7iBxJaBKJV2OGx4hfcDJ9oTBTHM6JPvomKD3AQHADz/4Rq2Byn4XcraoTGjNIY2BuM+95QQbRe4w0Ek7g6SrfZfZarVk1MzGjiZd0CBhdpGk7MylTB0mH/MlNDblZziczRO64A6arUz8iON7Jvb8Dw4D83hISuPwzw1rrBwGVwEGYi6Yr4mu83hw0kNd85UMPRMPa4iSNLzbkfNOpPwvNxzs/iS4mkQLXbre9wVp8PQBibef771lNlUoxFM8yD5EFazNNlmRszjKrGUnEkWBj0WAOKJs0XPrqtXj6MiD8O+/EWM8kXZ2Kp0hDQN3wxMgb1rNZ3FBs/YVas4A+Fhk53WAggEcZvpyVv8A+jqwBLDTJ8yJ9k3/AFVznRAvx52T+HxDhoYW5xyzbWLx+zcRS8VWiQAR4xdovxEqsxdPxkL6l/UjYOv+3FYLtThcmIcW/C7xNjS+o9VjycSTYvNVWDZe+g+gT1TGsJnK48JMDlYDVByZWtInQ6ch/dQw2ZxhuaPMrMKL/UvFOU9HH30RaGJa50iZ1O5X+weyrX/eYl0N3Uw4hzubjuHldXm1sBQOGqNpUqbC0Swtb4iW3guibid618LZ7SVX4GuHALJ43EZ6zsxYBmdDssmJsdU/szEGYS1fYue7cnkBF+pN1mfS9K3EgZo71rhxykD2RcrBfNSNv1fIo1TZL227sfU+6XOHizqbxziB8lUQGJZN3CZ/CwwPf6JlgLRmbVA3+KnJnlI0UvsVENB+8J4SP/yoVMBP4o5ON/kg43a1R/hdVMb/ALsfQolAtMxU9Q5vyddCdsR+oh3+Gf2Qxsmp+UjqoNFVw4d8T6RP6mOF+hnqFVVKLGain0e6NeBCeOzJF3EeT7e6lgthCoSGuL41MiB1AhdMFeKrZ8IAn8riXaaCyM7FNcMhp1DyzvPsr2l2LYT4qjm8mkE+pFlZYbsthmEznfxDna/+ICs8dTWHe6kLGm8RzH1CgRT3Mdzlwj5LfYnsvh3iWtNN3EEk9c0rJ7c2f9nID5EzldIh0cLWKdcWGqt7gbANaPf5qX2doE95fhB+a6ypSMy5zuU/WFOm9rQcuYE8TYA6a2WFDrSNHyd4Gb5EIbsTvAIPEx+wTzcRoHuBPMOPyMIj69N4hxE8ieP6gEFfRxz50B82tPzTFLaTxpTZPHKJRKNLIQdRuyugjrZOursi4MaSap97lMC9TbVUagt5BqgzbJeRmIImJLTPQqD305EBzeBDswHqFMVKoAy1Wlu+W6X/ABTogLQoRVb/AIh81a1DB1S1AZn0zY3BMaaSnMQz5qVuFdrmoWjICQJLnATFrKm+0logXjTfJW0wWJYxpzEa6SPLQqv2jQoVrjK08WTJHO11uRiqGjiBBzTpYe6aG0CRFx57uYXXYam2PFrpmMT+665kbm9AT9ECFPaNcPDSS5omHDUDnzRcfnqAkgwLyRpa6bp0dDInhAQ8RjIkHLe3r1UoRoOBbpoQT/hOqO6gxmlMf/Y63TN9FX4esWPjUGQh1KkGWkzxJssStVsMLtGRYEDmDeOaj9vAk5jodJ16LM4bEkcz5D6orcU+QGgyeRPtot/JkfBN+8OXSSRbhMLx2j4jlaC7fd1/SyLsdxFQgg5ryD9Ug3CkVXtY8MGY2zHTyAKk9LXcRtKoSDkcAOBJHo4QUP7XiHi2eOTR8wEx9pIkOfMaWaQR5lqYp4+kOIP6SIE8m2V2IrC+u0Sc8b7kfVEwhc74BJOuZzT7GUbF4/OC0OOu8gD31SdTBZRM0nXs3Lr1gA+qnoaBuyHkA1HNp8mNEnqAApU8Lhm/FUcXb4JCpsKHuIykN5NBsOQmy9W2fVmwcRxc659VfQq8Nhy9zRvcQBMxc+i+j7Py02BrIa0cPcnmi4vsxQaC5jOknXcZ191SCo9upg6em8karpOfijS08V6e6O3F24fNZiniiLa80X7aV01F+3Ej33/JMh4MEtDo4gGPXQqhpYoC+vumqeOG4j6qaYt8dsrD4kA1KTSRo6IePJw+SzG2ezvdDMykyoziGgPb5ybq5p7RyXJJHBN09q03QQ8g8iLealxWBZiWMsaUa60hPq0wo1cSHjwMyiJnIyP9VoWm7U4fvWF9HKXtuZaCXAXltviCyndNqQXnK7fDTmnS7QwLFmKhUwpMOyPI/SGiT/lC8xtYC1JwGtwR6yQrbZnZ4PHhqOY0mJg5jxsCLeibq9izBy1M4/L4mmPWCp8KM1RwtQmTR/2gecOcmyyo0wO7YI1lnsIJTOF7NNLoLy1oO82HKAdfOOiPjtgsDJacwbrmFwPIzIWcHsDdwlwcRckaEwmKz7pHZ+FIPgaSQN2gHQL1fFRNrrNlalgTsDULnEOpmb+IGw4SECux2gdRuNGuAvyl+qDUrz8TGHp+6hTqXHgEDQRbrZaZRNNzRuG8klo980JepiDIGvAteCf9JV9g9k1sR8Aaxv5vhE7xIEnoFo8L2epNaM5zn8RcXR5AfurOdGDDA4gEPM7i8fJDFGHWDrHQ7ve6+g1sLhS0A0qQG7K0A+cxKyu1aQpuPdulmouPCeF/mnXOCpDJdMH+BdGDkQbn5JzDU3VHBrBnceAm3GdB1VjX2BXZTLz3VhJAJzQBJ0EGADv3LEiqEbPeTlbMbySIA5AFGr4RtOAXXO+GxbnKhia1vDBPCZ9OKJS7O4h0OdSqAHlfrw6qyfpB9lVQ105gSOOp+iQ2jUJqvhwbmOkkWPPSFpsH2YygTUptd+XMZG/WFWY/stWdUIbTki5dnbBnnYe8p8aK1+GLGhzjM6AFh9w5VzjBu0jzBK1exOyOZ/8A7izRcBrmnNP6gTbyWnrdlsIRAoiI3PcD81qeO018wpuG4Cd8gfUWUxeSSzrHtC1mP7Etkmi8tdfwVuPJw19Cj0Ow2HyjNVeXRfKWgTvgEErPwsGQoYp7R4amUcJt6Sp/1ar/APLPkFbbc7LGiM1EmoN7YHedIs72Wf8As9U/9msI/T+4TKN5j+09HDtkkuO5vGd+qzbdtNe/vWiKbjDtYaf5dbDLSe2H06ZadQWj9lie1OyadC9D4Hn4JsxzTMjhYrrdD+I2hTDfC4TwBt5z+yBQbUq/E4tZytm5TqFnNm0X5pIBG6SR9E87MdTF97o6aLHy0aJ1EBsNdHC9iUtQ2oC7KfjB0G/mI3KnxWzawbIqUQ39VSHdA4BXvZramFwYzPipWI1Eujk0xA81sWGKqPfSe1haHEWzOEDzyzCqdn7CxhPhpd403zsqNDehcR8lzbHanZ9VwLaVRtcvDWOZZrn5hAIPgdfULbbK7Q/cNc4OkANJIi/91bZSRU4dmLpN+8w1UwbFpY8xza1xKWx2AePG3K8zGQMMtnQZp1V7W7XNZXp0XNLM4Li54IAAIECRcmV3HY4DM9mV5OpFwBbr6KZBR0dq1KeRlWm+mbWDbHThqtG3a7KrctN0mYdDgHD1I9lXsxBcS4uBAALQd8zYC/SSg4+vky1WNHeHKC17RTdBMmHHdy5Jv9riOKoPFRzn+JpsGti7uJcJgcfJN4PBVgb1GtbqIdJIN4g6eipNqbYxnet7hrjlbJptBc13EFzZA6hNf1GvUDYouY8/E15a0u8g2TI6KdZFntaswcVXeMZiQQ0NygCOO8kzpx03qNTZ2Hzl1UOYTNs0NP6uPulqm030D981hJbDDmyyfyh17+S63GOqXFN7SRpnLi3TWWg9U3UwtX2bSeM+HLn05hwMAiNTMX6ShYjZzAG+J3iMaHwg7yYV9gmEU5dUuR8OrYPEm8pb7QAYYWk7iW3LeAMSVKIbNpEBrAcxA1babz0TeMolpFxxy3n5JCq0sIyhwB0gAtk/ljTqFYU2g0xUqd412niDRHIi/QoBYPBZi58Am8N324BVtCtTqVsr6PjFmsLXNceZBgBvMpynV7twh5cSZIAsQB7E2KsXbSYRdoDjEmTPqE2GVSbZxLsPBy5GfDa7QdwEbtUWntB3dBz5yutJFiN4EHVWLqDqjJjM07jlmJiSDaN/FI48Vabcrqb6jB+INDspjezgOSv50J0MTTDgKNJhOXMBAzzO8nTzspVNuupPioxwEG5LS3ykE89UbCbPcAK1PK5xs6lUoim6JvlO/r6qh2y/PUawMADzD2/lgjSf3T5YfEKth6xe+oKjWMF2jM7Q3EgNMR6pzCP2g1hPdZqZMh7SJynUhrvE615ypzC40tZlogFw0sLAcgFOpiq7gC8kXu51mgcdFm5Vivw+0alRjwSWOafA5zyWyLg6CBuIhWmHx1QNGd7SdW5ToCBYnfeVyljsK1wAmq5x3WF+QPsvVtoUG4hjCySQTYkBlxGZh16q8zIlunq2OOXWT69AlsLUvNh9C7W/80VmceyJytDeAaCflZJYprYLqY32aCNepsEs9kpB7yyrUyyWuvxAMCYHC09SkMPtceINbIaSLNcfkCp4qhWeHAMMRBjK7UcWXCngdoVaVNtMNyBtgC0yRxPNJ9ixqPout4m+Rt7qvxPZ5rjarrfxjjz3IGzHSy917vneK5XWyVjTdDs40C7c53ZSMsexTpwrKcHI0EaEgEjyJVfgcY/8xsRC0THkgTdTIuqzHOp1GxUDXj8rgHCPJYR+yabcVn7it3En7omRPEXnL+meu5b/AGnh2gNIaAZ3JZrBGiln4JVLjMW6QGmm2jLcjCwAB36RAhKbar1cwFOpLDkcYafC5rmkET8VxotJiaLe7L8rc3EtBPuEvhmAUWkDgs2NSq6qw1Sw1XE1c3gLhppo3fOhmYC1eFwzKDG54c8xOgE7gAqFjyXh5MuDTBPM8E737iJJkzHsp/yv20bcVIFgBwO5Ve08tUOpneLxeDxHAoFKs4NIniuYJo8R38fRX5amMzh6GPwjHsFTvQ5xc0t+MDQAzyA90rRx9WpWpd49zYJmIBcRAAJ3b1r6tQ5m+ac2ZhWPJe9oc6Tc8ZIn2T79H9qTFVZINRrxHwlxYRPHSxUC57agLHFzbTLRwvefJXdfxOeDoBYbvRU+Idc7uQAA9As7imcQ+qQcsRlOomDBgiDZU2zahBBqEFwIIdIt53TeKxbxQcA6BpaPmswz6LN6Ma7EbTfm+7AItZvi113pnEbSeaLzUZYAkgmZAWSpPIc2CR5Ej5J7aW0KhblLrHUQLx0VnRiOF27QcQMtRjyY8Rlt9wgaeeiu2bKqVHBzH5W2m59bWJWSoXdePi4La9kv+iDxc72MBOfdNyL6i0sDQ2wFv7o5x7g6JEevRJUKhJcDcKdQ+JddZWOKoNqN/K7cQYuOKwj8UadRza1EtcLN7twgg7ySLranSVlO0rzNM7+Knf1q8l6OKqAQ0vaODWsM+ZMBUdTa1ZlQsqvgl0BzmNOVpvfLz4K8pOJAWQ7WMArmLS0E+a5SrWixGBeXNc3Lcz3jQC6YjVC+yOa+m2o9rnEkguIsBuBkE6gwstsraFSnUaWOy+QHuIupYrGPqvmo7Meg9gr8kanG7NrmwqOc3g10e2hTmC2TVNNtJrspd8by74QdzQNXdQlezrcwEybDUmFdbUqFlJ7mmCIgjdcLc/aC0ezlBpAcyrUcN7qj79GmI5K4wxa0R3WUDQBsfRU7sY/PGY+3zVqyoY1K1v6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584325"/>
            <a:ext cx="4762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6" y="1914528"/>
            <a:ext cx="3548083" cy="2466511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65" y="476672"/>
            <a:ext cx="3075035" cy="20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07" y="1889156"/>
            <a:ext cx="2716535" cy="279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Mariska\Pictures\honden\castor staa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284988"/>
            <a:ext cx="3361556" cy="2235435"/>
          </a:xfrm>
          <a:prstGeom prst="rect">
            <a:avLst/>
          </a:prstGeom>
          <a:noFill/>
        </p:spPr>
      </p:pic>
      <p:pic>
        <p:nvPicPr>
          <p:cNvPr id="1026" name="Picture 2" descr="Afbeeldingsresultaat voor hoge houding hond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5" y="4309561"/>
            <a:ext cx="3333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53324"/>
            <a:ext cx="3140266" cy="241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709" y="548680"/>
            <a:ext cx="8229600" cy="1066800"/>
          </a:xfrm>
        </p:spPr>
        <p:txBody>
          <a:bodyPr/>
          <a:lstStyle/>
          <a:p>
            <a:r>
              <a:rPr lang="nl-NL" dirty="0"/>
              <a:t>Lage houding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08104" y="1600201"/>
            <a:ext cx="3178696" cy="74868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146" name="Picture 2" descr="http://www.minderhondenbeten.nl/ContentSuite/upload/mhb/image/onderdan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333750" cy="2286001"/>
          </a:xfrm>
          <a:prstGeom prst="rect">
            <a:avLst/>
          </a:prstGeom>
          <a:noFill/>
        </p:spPr>
      </p:pic>
      <p:pic>
        <p:nvPicPr>
          <p:cNvPr id="2050" name="Picture 2" descr="Afbeeldingsresultaat voor hoge houding ho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57" y="1916832"/>
            <a:ext cx="44481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novosite.nl/editor/assets/judith/foto%20angstige%20hon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261" y="4336949"/>
            <a:ext cx="3102744" cy="2333265"/>
          </a:xfrm>
          <a:prstGeom prst="rect">
            <a:avLst/>
          </a:prstGeom>
          <a:noFill/>
        </p:spPr>
      </p:pic>
      <p:pic>
        <p:nvPicPr>
          <p:cNvPr id="10" name="Picture 6" descr="http://www.sphoek.com/honden/fotos/2327_Iexfa0NO3IzwAw04cvx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0505" y="45924"/>
            <a:ext cx="3267375" cy="2733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3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066800"/>
          </a:xfrm>
        </p:spPr>
        <p:txBody>
          <a:bodyPr/>
          <a:lstStyle/>
          <a:p>
            <a:r>
              <a:rPr lang="nl-NL" dirty="0"/>
              <a:t>Ambivalente houding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43808" y="3068960"/>
            <a:ext cx="5842992" cy="305720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1268" name="Picture 4" descr="http://www.hondentips.com/images/website/gedra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44" y="1960636"/>
            <a:ext cx="3238500" cy="2876551"/>
          </a:xfrm>
          <a:prstGeom prst="rect">
            <a:avLst/>
          </a:prstGeom>
          <a:noFill/>
        </p:spPr>
      </p:pic>
      <p:pic>
        <p:nvPicPr>
          <p:cNvPr id="11270" name="Picture 6" descr="http://www.hondentips.com/images/website/gedrag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6672"/>
            <a:ext cx="3238500" cy="2428875"/>
          </a:xfrm>
          <a:prstGeom prst="rect">
            <a:avLst/>
          </a:prstGeom>
          <a:noFill/>
        </p:spPr>
      </p:pic>
      <p:pic>
        <p:nvPicPr>
          <p:cNvPr id="7" name="Picture 4" descr="http://www.yahwoof.com/assets/images/dominant_submiss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4029" y="3108995"/>
            <a:ext cx="4629084" cy="3456384"/>
          </a:xfrm>
          <a:prstGeom prst="rect">
            <a:avLst/>
          </a:prstGeom>
          <a:noFill/>
        </p:spPr>
      </p:pic>
      <p:pic>
        <p:nvPicPr>
          <p:cNvPr id="3074" name="Picture 2" descr="Afbeeldingsresultaat voor ambivalent gedrag hon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37956"/>
            <a:ext cx="7407962" cy="452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Spelboog</a:t>
            </a:r>
            <a:endParaRPr lang="nl-NL" dirty="0"/>
          </a:p>
        </p:txBody>
      </p:sp>
      <p:pic>
        <p:nvPicPr>
          <p:cNvPr id="9218" name="Picture 2" descr="http://www.novosite.nl/editor/assets/judith/Foto%20spelbo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6619" y="836712"/>
            <a:ext cx="3456384" cy="2433295"/>
          </a:xfrm>
          <a:prstGeom prst="rect">
            <a:avLst/>
          </a:prstGeom>
          <a:noFill/>
        </p:spPr>
      </p:pic>
      <p:pic>
        <p:nvPicPr>
          <p:cNvPr id="4098" name="Picture 2" descr="Afbeeldingsresultaat voor spelgedrag ho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0" y="2996952"/>
            <a:ext cx="5034930" cy="33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6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066800"/>
          </a:xfrm>
        </p:spPr>
        <p:txBody>
          <a:bodyPr/>
          <a:lstStyle/>
          <a:p>
            <a:r>
              <a:rPr lang="nl-NL" dirty="0"/>
              <a:t>Samenleven in groep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873728"/>
          </a:xfrm>
        </p:spPr>
        <p:txBody>
          <a:bodyPr/>
          <a:lstStyle/>
          <a:p>
            <a:r>
              <a:rPr lang="nl-NL" dirty="0"/>
              <a:t>Hond is een sociaal familie dier</a:t>
            </a:r>
          </a:p>
          <a:p>
            <a:pPr lvl="1"/>
            <a:r>
              <a:rPr lang="nl-NL" dirty="0"/>
              <a:t>Regels en afspraken zijn voor elkaar duidelijk, daarin is </a:t>
            </a:r>
            <a:r>
              <a:rPr lang="nl-NL" u="sng" dirty="0"/>
              <a:t>geen </a:t>
            </a:r>
            <a:r>
              <a:rPr lang="nl-NL" dirty="0"/>
              <a:t>sprake van een absolute dominante. </a:t>
            </a:r>
            <a:br>
              <a:rPr lang="nl-NL" dirty="0"/>
            </a:br>
            <a:endParaRPr lang="nl-NL" dirty="0"/>
          </a:p>
          <a:p>
            <a:r>
              <a:rPr lang="nl-NL" dirty="0"/>
              <a:t>Rolverdeling</a:t>
            </a:r>
          </a:p>
          <a:p>
            <a:pPr lvl="1"/>
            <a:r>
              <a:rPr lang="nl-NL" dirty="0"/>
              <a:t>Op basis van kwaliteiten</a:t>
            </a:r>
          </a:p>
          <a:p>
            <a:pPr lvl="1"/>
            <a:r>
              <a:rPr lang="nl-NL" dirty="0"/>
              <a:t>Verschillende signalen waarmee een hond laat zien dat hij zelfverzekerd of onzeker is. </a:t>
            </a:r>
          </a:p>
        </p:txBody>
      </p:sp>
    </p:spTree>
    <p:extLst>
      <p:ext uri="{BB962C8B-B14F-4D97-AF65-F5344CB8AC3E}">
        <p14:creationId xmlns:p14="http://schemas.microsoft.com/office/powerpoint/2010/main" val="4248474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3" ma:contentTypeDescription="Een nieuw document maken." ma:contentTypeScope="" ma:versionID="ae8b3a7a3d8699aa2c80a0ee2d92a1e4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4cd0adb6fae5d8d40346b0bc89d3118d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3A35F1-93D7-4365-8D65-856EA00028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889AFB-9B6F-404F-BB74-DEAFE84E36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B09276-B554-4B21-BD15-3CE5314063F1}">
  <ds:schemaRefs>
    <ds:schemaRef ds:uri="http://purl.org/dc/terms/"/>
    <ds:schemaRef ds:uri="bfe1b49f-1cd4-47d5-a3dc-4ad9ba0da7a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2e09757-d42c-4fcd-ae27-c71d4b25821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880</TotalTime>
  <Words>399</Words>
  <Application>Microsoft Office PowerPoint</Application>
  <PresentationFormat>Diavoorstelling (4:3)</PresentationFormat>
  <Paragraphs>88</Paragraphs>
  <Slides>20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Calibri</vt:lpstr>
      <vt:lpstr>Georgia</vt:lpstr>
      <vt:lpstr>Trebuchet MS</vt:lpstr>
      <vt:lpstr>Wingdings</vt:lpstr>
      <vt:lpstr>Wingdings 2</vt:lpstr>
      <vt:lpstr>Urban</vt:lpstr>
      <vt:lpstr>Hondengedrag</vt:lpstr>
      <vt:lpstr>Lichaamstaal </vt:lpstr>
      <vt:lpstr>Rasverschillen herkennen</vt:lpstr>
      <vt:lpstr>Neutrale houding</vt:lpstr>
      <vt:lpstr>Hoge houding</vt:lpstr>
      <vt:lpstr>Lage houding</vt:lpstr>
      <vt:lpstr>Ambivalente houding</vt:lpstr>
      <vt:lpstr>Spelboog</vt:lpstr>
      <vt:lpstr>Samenleven in groep </vt:lpstr>
      <vt:lpstr>Hogere houding </vt:lpstr>
      <vt:lpstr>Onderdanigheidshandelingen </vt:lpstr>
      <vt:lpstr>Conflict vermijdend gedrag </vt:lpstr>
      <vt:lpstr>Angst</vt:lpstr>
      <vt:lpstr>Agressie </vt:lpstr>
      <vt:lpstr>PowerPoint-presentatie</vt:lpstr>
      <vt:lpstr>PowerPoint-presentatie</vt:lpstr>
      <vt:lpstr>Stress signalen</vt:lpstr>
      <vt:lpstr>PowerPoint-presentatie</vt:lpstr>
      <vt:lpstr>PowerPoint-presentatie</vt:lpstr>
      <vt:lpstr>Afsluiting  en huiswerk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Hondengedrag</dc:title>
  <dc:creator>Mariska</dc:creator>
  <cp:lastModifiedBy>Mariska Vijvers - Roosink</cp:lastModifiedBy>
  <cp:revision>68</cp:revision>
  <cp:lastPrinted>2017-09-12T12:28:58Z</cp:lastPrinted>
  <dcterms:created xsi:type="dcterms:W3CDTF">2012-02-08T20:59:38Z</dcterms:created>
  <dcterms:modified xsi:type="dcterms:W3CDTF">2020-09-23T06:05:21Z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